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 /><Relationship Id="rId2" Type="http://schemas.openxmlformats.org/package/2006/relationships/metadata/core-properties" Target="docProps/core.xml" /><Relationship Id="rId1" Type="http://schemas.openxmlformats.org/officeDocument/2006/relationships/officeDocument" Target="ppt/presentation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  <p:sldId id="264" r:id="rId10"/>
  </p:sldIdLst>
  <p:sldSz cx="14630400" cy="8229600"/>
  <p:notesSz cx="8229600" cy="14630400"/>
  <p:embeddedFontLst>
    <p:embeddedFont>
      <p:font typeface="Arial Black" panose="020B0604020202020204" pitchFamily="34" charset="0"/>
      <p:bold r:id="rId12"/>
    </p:embeddedFont>
    <p:embeddedFont>
      <p:font typeface="Tomorrow" pitchFamily="2" charset="0"/>
      <p:regular r:id="rId13"/>
    </p:embeddedFont>
    <p:embeddedFont>
      <p:font typeface="Tomorrow Semi Bold" pitchFamily="2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D1D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80" d="100"/>
          <a:sy n="80" d="100"/>
        </p:scale>
        <p:origin x="139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font" Target="fonts/font2.fntdata" /><Relationship Id="rId18" Type="http://schemas.openxmlformats.org/officeDocument/2006/relationships/tableStyles" Target="tableStyles.xml" /><Relationship Id="rId3" Type="http://schemas.openxmlformats.org/officeDocument/2006/relationships/slide" Target="slides/slide2.xml" /><Relationship Id="rId7" Type="http://schemas.openxmlformats.org/officeDocument/2006/relationships/slide" Target="slides/slide6.xml" /><Relationship Id="rId12" Type="http://schemas.openxmlformats.org/officeDocument/2006/relationships/font" Target="fonts/font1.fntdata" /><Relationship Id="rId17" Type="http://schemas.openxmlformats.org/officeDocument/2006/relationships/theme" Target="theme/theme1.xml" /><Relationship Id="rId2" Type="http://schemas.openxmlformats.org/officeDocument/2006/relationships/slide" Target="slides/slide1.xml" /><Relationship Id="rId16" Type="http://schemas.openxmlformats.org/officeDocument/2006/relationships/viewProps" Target="viewProps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notesMaster" Target="notesMasters/notesMaster1.xml" /><Relationship Id="rId5" Type="http://schemas.openxmlformats.org/officeDocument/2006/relationships/slide" Target="slides/slide4.xml" /><Relationship Id="rId15" Type="http://schemas.openxmlformats.org/officeDocument/2006/relationships/presProps" Target="presProps.xml" /><Relationship Id="rId10" Type="http://schemas.openxmlformats.org/officeDocument/2006/relationships/slide" Target="slides/slide9.xml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font" Target="fonts/font3.fntdata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581069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 /><Relationship Id="rId1" Type="http://schemas.openxmlformats.org/officeDocument/2006/relationships/notesMaster" Target="../notesMasters/notesMaster1.xml" 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 /><Relationship Id="rId1" Type="http://schemas.openxmlformats.org/officeDocument/2006/relationships/notesMaster" Target="../notesMasters/notesMaster1.xml" 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 /><Relationship Id="rId1" Type="http://schemas.openxmlformats.org/officeDocument/2006/relationships/notesMaster" Target="../notesMasters/notesMaster1.xml" 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 /><Relationship Id="rId1" Type="http://schemas.openxmlformats.org/officeDocument/2006/relationships/notesMaster" Target="../notesMasters/notesMaster1.xml" 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 /><Relationship Id="rId1" Type="http://schemas.openxmlformats.org/officeDocument/2006/relationships/notesMaster" Target="../notesMasters/notesMaster1.xml" 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 /><Relationship Id="rId1" Type="http://schemas.openxmlformats.org/officeDocument/2006/relationships/notesMaster" Target="../notesMasters/notesMaster1.xml" 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hyperlink" Target="https://gamma.app/?utm_source=made-with-gamma" TargetMode="External" /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hyperlink" Target="https://gamma.app/?utm_source=made-with-gamma" TargetMode="External" /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hyperlink" Target="https://gamma.app/?utm_source=made-with-gamma" TargetMode="External" /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hyperlink" Target="https://gamma.app/?utm_source=made-with-gamma" TargetMode="External" /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hyperlink" Target="https://gamma.app/?utm_source=made-with-gamma" TargetMode="External" /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hyperlink" Target="https://gamma.app/?utm_source=made-with-gamma" TargetMode="External" /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hyperlink" Target="https://gamma.app/?utm_source=made-with-gamma" TargetMode="External" /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hyperlink" Target="https://gamma.app/?utm_source=made-with-gamma" TargetMode="External" /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hyperlink" Target="https://gamma.app/?utm_source=made-with-gamma" TargetMode="External" /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theme" Target="../theme/theme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 /><Relationship Id="rId2" Type="http://schemas.openxmlformats.org/officeDocument/2006/relationships/notesSlide" Target="../notesSlides/notesSlide1.xml" /><Relationship Id="rId1" Type="http://schemas.openxmlformats.org/officeDocument/2006/relationships/slideLayout" Target="../slideLayouts/slideLayout2.xml" 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notesSlide" Target="../notesSlides/notesSlide2.xml" /><Relationship Id="rId1" Type="http://schemas.openxmlformats.org/officeDocument/2006/relationships/slideLayout" Target="../slideLayouts/slideLayout3.xml" /><Relationship Id="rId5" Type="http://schemas.openxmlformats.org/officeDocument/2006/relationships/image" Target="../media/image5.svg" /><Relationship Id="rId4" Type="http://schemas.openxmlformats.org/officeDocument/2006/relationships/image" Target="../media/image4.png" 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 /><Relationship Id="rId3" Type="http://schemas.openxmlformats.org/officeDocument/2006/relationships/image" Target="../media/image6.png" /><Relationship Id="rId7" Type="http://schemas.openxmlformats.org/officeDocument/2006/relationships/image" Target="../media/image10.png" /><Relationship Id="rId2" Type="http://schemas.openxmlformats.org/officeDocument/2006/relationships/notesSlide" Target="../notesSlides/notesSlide3.xml" /><Relationship Id="rId1" Type="http://schemas.openxmlformats.org/officeDocument/2006/relationships/slideLayout" Target="../slideLayouts/slideLayout4.xml" /><Relationship Id="rId6" Type="http://schemas.openxmlformats.org/officeDocument/2006/relationships/image" Target="../media/image9.png" /><Relationship Id="rId5" Type="http://schemas.openxmlformats.org/officeDocument/2006/relationships/image" Target="../media/image8.png" /><Relationship Id="rId4" Type="http://schemas.openxmlformats.org/officeDocument/2006/relationships/image" Target="../media/image7.png" 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 /><Relationship Id="rId3" Type="http://schemas.openxmlformats.org/officeDocument/2006/relationships/image" Target="../media/image12.png" /><Relationship Id="rId7" Type="http://schemas.openxmlformats.org/officeDocument/2006/relationships/image" Target="../media/image16.svg" /><Relationship Id="rId2" Type="http://schemas.openxmlformats.org/officeDocument/2006/relationships/notesSlide" Target="../notesSlides/notesSlide4.xml" /><Relationship Id="rId1" Type="http://schemas.openxmlformats.org/officeDocument/2006/relationships/slideLayout" Target="../slideLayouts/slideLayout5.xml" /><Relationship Id="rId6" Type="http://schemas.openxmlformats.org/officeDocument/2006/relationships/image" Target="../media/image15.png" /><Relationship Id="rId11" Type="http://schemas.openxmlformats.org/officeDocument/2006/relationships/image" Target="../media/image20.svg" /><Relationship Id="rId5" Type="http://schemas.openxmlformats.org/officeDocument/2006/relationships/image" Target="../media/image14.svg" /><Relationship Id="rId10" Type="http://schemas.openxmlformats.org/officeDocument/2006/relationships/image" Target="../media/image19.png" /><Relationship Id="rId4" Type="http://schemas.openxmlformats.org/officeDocument/2006/relationships/image" Target="../media/image13.png" /><Relationship Id="rId9" Type="http://schemas.openxmlformats.org/officeDocument/2006/relationships/image" Target="../media/image18.svg" 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 /><Relationship Id="rId13" Type="http://schemas.openxmlformats.org/officeDocument/2006/relationships/image" Target="../media/image31.png" /><Relationship Id="rId3" Type="http://schemas.openxmlformats.org/officeDocument/2006/relationships/image" Target="../media/image21.png" /><Relationship Id="rId7" Type="http://schemas.openxmlformats.org/officeDocument/2006/relationships/image" Target="../media/image25.png" /><Relationship Id="rId12" Type="http://schemas.openxmlformats.org/officeDocument/2006/relationships/image" Target="../media/image30.svg" /><Relationship Id="rId2" Type="http://schemas.openxmlformats.org/officeDocument/2006/relationships/notesSlide" Target="../notesSlides/notesSlide5.xml" /><Relationship Id="rId1" Type="http://schemas.openxmlformats.org/officeDocument/2006/relationships/slideLayout" Target="../slideLayouts/slideLayout6.xml" /><Relationship Id="rId6" Type="http://schemas.openxmlformats.org/officeDocument/2006/relationships/image" Target="../media/image24.svg" /><Relationship Id="rId11" Type="http://schemas.openxmlformats.org/officeDocument/2006/relationships/image" Target="../media/image29.png" /><Relationship Id="rId5" Type="http://schemas.openxmlformats.org/officeDocument/2006/relationships/image" Target="../media/image23.png" /><Relationship Id="rId10" Type="http://schemas.openxmlformats.org/officeDocument/2006/relationships/image" Target="../media/image28.svg" /><Relationship Id="rId4" Type="http://schemas.openxmlformats.org/officeDocument/2006/relationships/image" Target="../media/image22.svg" /><Relationship Id="rId9" Type="http://schemas.openxmlformats.org/officeDocument/2006/relationships/image" Target="../media/image27.png" /><Relationship Id="rId14" Type="http://schemas.openxmlformats.org/officeDocument/2006/relationships/image" Target="../media/image32.svg" 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 /><Relationship Id="rId2" Type="http://schemas.openxmlformats.org/officeDocument/2006/relationships/notesSlide" Target="../notesSlides/notesSlide6.xml" /><Relationship Id="rId1" Type="http://schemas.openxmlformats.org/officeDocument/2006/relationships/slideLayout" Target="../slideLayouts/slideLayout7.xml" /><Relationship Id="rId4" Type="http://schemas.openxmlformats.org/officeDocument/2006/relationships/image" Target="../media/image34.png" 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 /><Relationship Id="rId1" Type="http://schemas.openxmlformats.org/officeDocument/2006/relationships/slideLayout" Target="../slideLayouts/slideLayout7.xml" 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 /><Relationship Id="rId2" Type="http://schemas.openxmlformats.org/officeDocument/2006/relationships/notesSlide" Target="../notesSlides/notesSlide7.xml" /><Relationship Id="rId1" Type="http://schemas.openxmlformats.org/officeDocument/2006/relationships/slideLayout" Target="../slideLayouts/slideLayout8.xml" /><Relationship Id="rId6" Type="http://schemas.openxmlformats.org/officeDocument/2006/relationships/image" Target="../media/image39.png" /><Relationship Id="rId5" Type="http://schemas.openxmlformats.org/officeDocument/2006/relationships/image" Target="../media/image38.svg" /><Relationship Id="rId4" Type="http://schemas.openxmlformats.org/officeDocument/2006/relationships/image" Target="../media/image37.png" 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22742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AgroSensi AI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27636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Smart Agriculture using Deep Learning for Soil Classification &amp; Vegetation Segmentation</a:t>
            </a:r>
            <a:endParaRPr lang="en-US" sz="175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688B7A-849D-30D9-51A8-50F37EDE0E70}"/>
              </a:ext>
            </a:extLst>
          </p:cNvPr>
          <p:cNvSpPr txBox="1"/>
          <p:nvPr/>
        </p:nvSpPr>
        <p:spPr>
          <a:xfrm>
            <a:off x="12658725" y="7553325"/>
            <a:ext cx="1895475" cy="561975"/>
          </a:xfrm>
          <a:prstGeom prst="rect">
            <a:avLst/>
          </a:prstGeom>
          <a:solidFill>
            <a:srgbClr val="1D1D1B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718661" y="727234"/>
            <a:ext cx="1449824" cy="386001"/>
          </a:xfrm>
          <a:prstGeom prst="roundRect">
            <a:avLst>
              <a:gd name="adj" fmla="val 6384"/>
            </a:avLst>
          </a:prstGeom>
          <a:solidFill>
            <a:srgbClr val="272725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1772" y="838081"/>
            <a:ext cx="164187" cy="16418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087993" y="788789"/>
            <a:ext cx="957382" cy="2628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CHALLENGE</a:t>
            </a:r>
            <a:endParaRPr lang="en-US" sz="1250" dirty="0"/>
          </a:p>
        </p:txBody>
      </p:sp>
      <p:sp>
        <p:nvSpPr>
          <p:cNvPr id="6" name="Text 2"/>
          <p:cNvSpPr/>
          <p:nvPr/>
        </p:nvSpPr>
        <p:spPr>
          <a:xfrm>
            <a:off x="718661" y="1195268"/>
            <a:ext cx="7706678" cy="12834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0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The Agricultural Intelligence Gap</a:t>
            </a:r>
            <a:endParaRPr lang="en-US" sz="4000" dirty="0"/>
          </a:p>
        </p:txBody>
      </p:sp>
      <p:sp>
        <p:nvSpPr>
          <p:cNvPr id="7" name="Text 3"/>
          <p:cNvSpPr/>
          <p:nvPr/>
        </p:nvSpPr>
        <p:spPr>
          <a:xfrm>
            <a:off x="718661" y="2991922"/>
            <a:ext cx="2566749" cy="3208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Current Reality</a:t>
            </a:r>
            <a:endParaRPr lang="en-US" sz="2000" dirty="0"/>
          </a:p>
        </p:txBody>
      </p:sp>
      <p:sp>
        <p:nvSpPr>
          <p:cNvPr id="8" name="Text 4"/>
          <p:cNvSpPr/>
          <p:nvPr/>
        </p:nvSpPr>
        <p:spPr>
          <a:xfrm>
            <a:off x="718661" y="3518059"/>
            <a:ext cx="3602831" cy="23002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Manual soil and vegetation inspection is labor-intensive, time-consuming, and prone to human error. Farmers often lack access to real-time, data-driven insights that could transform their decision-making and crop yields.</a:t>
            </a:r>
            <a:endParaRPr lang="en-US" sz="1600" dirty="0"/>
          </a:p>
        </p:txBody>
      </p:sp>
      <p:sp>
        <p:nvSpPr>
          <p:cNvPr id="9" name="Text 5"/>
          <p:cNvSpPr/>
          <p:nvPr/>
        </p:nvSpPr>
        <p:spPr>
          <a:xfrm>
            <a:off x="718661" y="6003131"/>
            <a:ext cx="3602831" cy="13144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Traditional methods can't scale with modern agricultural demands, leaving productivity gains on the table.</a:t>
            </a:r>
            <a:endParaRPr lang="en-US" sz="1600" dirty="0"/>
          </a:p>
        </p:txBody>
      </p:sp>
      <p:sp>
        <p:nvSpPr>
          <p:cNvPr id="10" name="Text 6"/>
          <p:cNvSpPr/>
          <p:nvPr/>
        </p:nvSpPr>
        <p:spPr>
          <a:xfrm>
            <a:off x="4830128" y="2991922"/>
            <a:ext cx="2566749" cy="3208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The Opportunity</a:t>
            </a:r>
            <a:endParaRPr lang="en-US" sz="2000" dirty="0"/>
          </a:p>
        </p:txBody>
      </p:sp>
      <p:sp>
        <p:nvSpPr>
          <p:cNvPr id="11" name="Text 7"/>
          <p:cNvSpPr/>
          <p:nvPr/>
        </p:nvSpPr>
        <p:spPr>
          <a:xfrm>
            <a:off x="4830128" y="3518059"/>
            <a:ext cx="3602831" cy="23002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Automated, AI-powered analysis offers unprecedented accuracy in soil classification and vegetation monitoring. By leveraging deep learning, we can deliver instant, actionable insights that empower farmers to optimize their operations.</a:t>
            </a:r>
            <a:endParaRPr lang="en-US" sz="1600" dirty="0"/>
          </a:p>
        </p:txBody>
      </p:sp>
      <p:sp>
        <p:nvSpPr>
          <p:cNvPr id="12" name="Text 8"/>
          <p:cNvSpPr/>
          <p:nvPr/>
        </p:nvSpPr>
        <p:spPr>
          <a:xfrm>
            <a:off x="4830128" y="6003131"/>
            <a:ext cx="3602831" cy="9858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The future of agriculture is intelligent, automated, and accessible.</a:t>
            </a:r>
            <a:endParaRPr lang="en-US" sz="16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2386846" y="428506"/>
            <a:ext cx="1573054" cy="308015"/>
          </a:xfrm>
          <a:prstGeom prst="roundRect">
            <a:avLst>
              <a:gd name="adj" fmla="val 6071"/>
            </a:avLst>
          </a:prstGeom>
          <a:noFill/>
          <a:ln w="7620">
            <a:solidFill>
              <a:srgbClr val="E1E1DF"/>
            </a:solidFill>
            <a:prstDash val="solid"/>
          </a:ln>
        </p:spPr>
      </p:sp>
      <p:sp>
        <p:nvSpPr>
          <p:cNvPr id="3" name="Text 1"/>
          <p:cNvSpPr/>
          <p:nvPr/>
        </p:nvSpPr>
        <p:spPr>
          <a:xfrm>
            <a:off x="2487930" y="482798"/>
            <a:ext cx="1370886" cy="1994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E1E1DF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TECHNICAL OVERVIEW</a:t>
            </a:r>
            <a:endParaRPr lang="en-US" sz="950" dirty="0"/>
          </a:p>
        </p:txBody>
      </p:sp>
      <p:sp>
        <p:nvSpPr>
          <p:cNvPr id="4" name="Text 2"/>
          <p:cNvSpPr/>
          <p:nvPr/>
        </p:nvSpPr>
        <p:spPr>
          <a:xfrm>
            <a:off x="2386846" y="798790"/>
            <a:ext cx="6018609" cy="4869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00"/>
              </a:lnSpc>
              <a:buNone/>
            </a:pPr>
            <a:r>
              <a:rPr lang="en-US" sz="305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Intelligent Processing Pipeline</a:t>
            </a:r>
            <a:endParaRPr lang="en-US" sz="3050" dirty="0"/>
          </a:p>
        </p:txBody>
      </p:sp>
      <p:sp>
        <p:nvSpPr>
          <p:cNvPr id="5" name="Text 3"/>
          <p:cNvSpPr/>
          <p:nvPr/>
        </p:nvSpPr>
        <p:spPr>
          <a:xfrm>
            <a:off x="2386846" y="1519476"/>
            <a:ext cx="9856589" cy="4986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AgroVision AI transforms raw field imagery into actionable agricultural intelligence through a sophisticated six-stage deep learning pipeline.</a:t>
            </a:r>
            <a:endParaRPr lang="en-US" sz="120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6846" y="2193369"/>
            <a:ext cx="779145" cy="934998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3321725" y="2349103"/>
            <a:ext cx="1947863" cy="2434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Image Upload</a:t>
            </a:r>
            <a:endParaRPr lang="en-US" sz="1500" dirty="0"/>
          </a:p>
        </p:txBody>
      </p:sp>
      <p:sp>
        <p:nvSpPr>
          <p:cNvPr id="8" name="Text 5"/>
          <p:cNvSpPr/>
          <p:nvPr/>
        </p:nvSpPr>
        <p:spPr>
          <a:xfrm>
            <a:off x="3321725" y="2686050"/>
            <a:ext cx="8921710" cy="2493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Capture and submit field imagery</a:t>
            </a:r>
            <a:endParaRPr lang="en-US" sz="1200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6846" y="3128367"/>
            <a:ext cx="779145" cy="934998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3321725" y="3284101"/>
            <a:ext cx="1947863" cy="2434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Preprocessing</a:t>
            </a:r>
            <a:endParaRPr lang="en-US" sz="1500" dirty="0"/>
          </a:p>
        </p:txBody>
      </p:sp>
      <p:sp>
        <p:nvSpPr>
          <p:cNvPr id="11" name="Text 7"/>
          <p:cNvSpPr/>
          <p:nvPr/>
        </p:nvSpPr>
        <p:spPr>
          <a:xfrm>
            <a:off x="3321725" y="3621048"/>
            <a:ext cx="8921710" cy="2493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Normalize and enhance image quality</a:t>
            </a:r>
            <a:endParaRPr lang="en-US" sz="1200" dirty="0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86846" y="4063365"/>
            <a:ext cx="779145" cy="934998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3321725" y="4219099"/>
            <a:ext cx="1947863" cy="2434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Soil Classification</a:t>
            </a:r>
            <a:endParaRPr lang="en-US" sz="1500" dirty="0"/>
          </a:p>
        </p:txBody>
      </p:sp>
      <p:sp>
        <p:nvSpPr>
          <p:cNvPr id="14" name="Text 9"/>
          <p:cNvSpPr/>
          <p:nvPr/>
        </p:nvSpPr>
        <p:spPr>
          <a:xfrm>
            <a:off x="3321725" y="4556046"/>
            <a:ext cx="8921710" cy="2493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ResNet50 CNN analysis</a:t>
            </a:r>
            <a:endParaRPr lang="en-US" sz="1200" dirty="0"/>
          </a:p>
        </p:txBody>
      </p:sp>
      <p:pic>
        <p:nvPicPr>
          <p:cNvPr id="1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86846" y="4998363"/>
            <a:ext cx="779145" cy="934998"/>
          </a:xfrm>
          <a:prstGeom prst="rect">
            <a:avLst/>
          </a:prstGeom>
        </p:spPr>
      </p:pic>
      <p:sp>
        <p:nvSpPr>
          <p:cNvPr id="16" name="Text 10"/>
          <p:cNvSpPr/>
          <p:nvPr/>
        </p:nvSpPr>
        <p:spPr>
          <a:xfrm>
            <a:off x="3321725" y="5154097"/>
            <a:ext cx="2511504" cy="2434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Vegetation Segmentation</a:t>
            </a:r>
            <a:endParaRPr lang="en-US" sz="1500" dirty="0"/>
          </a:p>
        </p:txBody>
      </p:sp>
      <p:sp>
        <p:nvSpPr>
          <p:cNvPr id="17" name="Text 11"/>
          <p:cNvSpPr/>
          <p:nvPr/>
        </p:nvSpPr>
        <p:spPr>
          <a:xfrm>
            <a:off x="3321725" y="5491043"/>
            <a:ext cx="8921710" cy="2493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YOLOv8 coverage mapping</a:t>
            </a:r>
            <a:endParaRPr lang="en-US" sz="1200" dirty="0"/>
          </a:p>
        </p:txBody>
      </p:sp>
      <p:pic>
        <p:nvPicPr>
          <p:cNvPr id="18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86846" y="5933361"/>
            <a:ext cx="779145" cy="934998"/>
          </a:xfrm>
          <a:prstGeom prst="rect">
            <a:avLst/>
          </a:prstGeom>
        </p:spPr>
      </p:pic>
      <p:sp>
        <p:nvSpPr>
          <p:cNvPr id="19" name="Text 12"/>
          <p:cNvSpPr/>
          <p:nvPr/>
        </p:nvSpPr>
        <p:spPr>
          <a:xfrm>
            <a:off x="3321725" y="6089094"/>
            <a:ext cx="1947863" cy="2434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Visualization</a:t>
            </a:r>
            <a:endParaRPr lang="en-US" sz="1500" dirty="0"/>
          </a:p>
        </p:txBody>
      </p:sp>
      <p:sp>
        <p:nvSpPr>
          <p:cNvPr id="20" name="Text 13"/>
          <p:cNvSpPr/>
          <p:nvPr/>
        </p:nvSpPr>
        <p:spPr>
          <a:xfrm>
            <a:off x="3321725" y="6426041"/>
            <a:ext cx="8921710" cy="2493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Grad-CAM explainable AI</a:t>
            </a:r>
            <a:endParaRPr lang="en-US" sz="1200" dirty="0"/>
          </a:p>
        </p:txBody>
      </p:sp>
      <p:pic>
        <p:nvPicPr>
          <p:cNvPr id="21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86846" y="6868358"/>
            <a:ext cx="779145" cy="934998"/>
          </a:xfrm>
          <a:prstGeom prst="rect">
            <a:avLst/>
          </a:prstGeom>
        </p:spPr>
      </p:pic>
      <p:sp>
        <p:nvSpPr>
          <p:cNvPr id="22" name="Text 14"/>
          <p:cNvSpPr/>
          <p:nvPr/>
        </p:nvSpPr>
        <p:spPr>
          <a:xfrm>
            <a:off x="3321725" y="7024092"/>
            <a:ext cx="1947863" cy="2434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Report Generation</a:t>
            </a:r>
            <a:endParaRPr lang="en-US" sz="1500" dirty="0"/>
          </a:p>
        </p:txBody>
      </p:sp>
      <p:sp>
        <p:nvSpPr>
          <p:cNvPr id="23" name="Text 15"/>
          <p:cNvSpPr/>
          <p:nvPr/>
        </p:nvSpPr>
        <p:spPr>
          <a:xfrm>
            <a:off x="3321725" y="7361039"/>
            <a:ext cx="8921710" cy="2493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Comprehensive PDF output</a:t>
            </a:r>
            <a:endParaRPr lang="en-US" sz="12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33EA17A-B0CE-7269-10AC-CA8BE7175C33}"/>
              </a:ext>
            </a:extLst>
          </p:cNvPr>
          <p:cNvSpPr txBox="1"/>
          <p:nvPr/>
        </p:nvSpPr>
        <p:spPr>
          <a:xfrm>
            <a:off x="12658725" y="7553325"/>
            <a:ext cx="1895475" cy="561975"/>
          </a:xfrm>
          <a:prstGeom prst="rect">
            <a:avLst/>
          </a:prstGeom>
          <a:solidFill>
            <a:srgbClr val="1D1D1B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29D6234-FCCD-AC13-E021-BA5FCC0EEF43}"/>
              </a:ext>
            </a:extLst>
          </p:cNvPr>
          <p:cNvSpPr txBox="1"/>
          <p:nvPr/>
        </p:nvSpPr>
        <p:spPr>
          <a:xfrm>
            <a:off x="12658725" y="7760374"/>
            <a:ext cx="1905000" cy="354926"/>
          </a:xfrm>
          <a:prstGeom prst="rect">
            <a:avLst/>
          </a:prstGeom>
          <a:solidFill>
            <a:srgbClr val="1D1D1B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88658" y="925235"/>
            <a:ext cx="6507718" cy="3836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Powered by Industry-Leading Technology</a:t>
            </a:r>
            <a:endParaRPr lang="en-US" sz="2400" dirty="0"/>
          </a:p>
        </p:txBody>
      </p:sp>
      <p:sp>
        <p:nvSpPr>
          <p:cNvPr id="4" name="Shape 1"/>
          <p:cNvSpPr/>
          <p:nvPr/>
        </p:nvSpPr>
        <p:spPr>
          <a:xfrm>
            <a:off x="688658" y="1677233"/>
            <a:ext cx="7766685" cy="1176576"/>
          </a:xfrm>
          <a:prstGeom prst="roundRect">
            <a:avLst>
              <a:gd name="adj" fmla="val 6217"/>
            </a:avLst>
          </a:prstGeom>
          <a:solidFill>
            <a:srgbClr val="1D1D1B"/>
          </a:solidFill>
          <a:ln/>
        </p:spPr>
      </p:sp>
      <p:sp>
        <p:nvSpPr>
          <p:cNvPr id="5" name="Shape 2"/>
          <p:cNvSpPr/>
          <p:nvPr/>
        </p:nvSpPr>
        <p:spPr>
          <a:xfrm>
            <a:off x="688658" y="1661993"/>
            <a:ext cx="7766685" cy="60960"/>
          </a:xfrm>
          <a:prstGeom prst="roundRect">
            <a:avLst>
              <a:gd name="adj" fmla="val 30215"/>
            </a:avLst>
          </a:prstGeom>
          <a:solidFill>
            <a:srgbClr val="E1E1DF"/>
          </a:solidFill>
          <a:ln/>
        </p:spPr>
      </p:sp>
      <p:sp>
        <p:nvSpPr>
          <p:cNvPr id="6" name="Shape 3"/>
          <p:cNvSpPr/>
          <p:nvPr/>
        </p:nvSpPr>
        <p:spPr>
          <a:xfrm>
            <a:off x="4387750" y="1464588"/>
            <a:ext cx="368379" cy="368379"/>
          </a:xfrm>
          <a:prstGeom prst="roundRect">
            <a:avLst>
              <a:gd name="adj" fmla="val 248223"/>
            </a:avLst>
          </a:prstGeom>
          <a:solidFill>
            <a:srgbClr val="E1E1DF"/>
          </a:solidFill>
          <a:ln/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98300" y="1603534"/>
            <a:ext cx="147280" cy="14728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826651" y="1984177"/>
            <a:ext cx="1534835" cy="1918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2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Core Framework</a:t>
            </a:r>
            <a:endParaRPr lang="en-US" sz="1200" dirty="0"/>
          </a:p>
        </p:txBody>
      </p:sp>
      <p:sp>
        <p:nvSpPr>
          <p:cNvPr id="9" name="Text 5"/>
          <p:cNvSpPr/>
          <p:nvPr/>
        </p:nvSpPr>
        <p:spPr>
          <a:xfrm>
            <a:off x="826651" y="2249567"/>
            <a:ext cx="7490698" cy="1963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50" b="1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Python &amp; TensorFlow</a:t>
            </a:r>
            <a:endParaRPr lang="en-US" sz="950" dirty="0"/>
          </a:p>
        </p:txBody>
      </p:sp>
      <p:sp>
        <p:nvSpPr>
          <p:cNvPr id="10" name="Text 6"/>
          <p:cNvSpPr/>
          <p:nvPr/>
        </p:nvSpPr>
        <p:spPr>
          <a:xfrm>
            <a:off x="826651" y="2519482"/>
            <a:ext cx="7490698" cy="1963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Advanced machine learning capabilities with optimized performance for agricultural data processing and model training.</a:t>
            </a:r>
            <a:endParaRPr lang="en-US" sz="950" dirty="0"/>
          </a:p>
        </p:txBody>
      </p:sp>
      <p:sp>
        <p:nvSpPr>
          <p:cNvPr id="11" name="Shape 7"/>
          <p:cNvSpPr/>
          <p:nvPr/>
        </p:nvSpPr>
        <p:spPr>
          <a:xfrm>
            <a:off x="688658" y="3160752"/>
            <a:ext cx="7766685" cy="1176576"/>
          </a:xfrm>
          <a:prstGeom prst="roundRect">
            <a:avLst>
              <a:gd name="adj" fmla="val 6217"/>
            </a:avLst>
          </a:prstGeom>
          <a:solidFill>
            <a:srgbClr val="1D1D1B"/>
          </a:solidFill>
          <a:ln/>
        </p:spPr>
      </p:sp>
      <p:sp>
        <p:nvSpPr>
          <p:cNvPr id="12" name="Shape 8"/>
          <p:cNvSpPr/>
          <p:nvPr/>
        </p:nvSpPr>
        <p:spPr>
          <a:xfrm>
            <a:off x="688658" y="3145512"/>
            <a:ext cx="7766685" cy="60960"/>
          </a:xfrm>
          <a:prstGeom prst="roundRect">
            <a:avLst>
              <a:gd name="adj" fmla="val 30215"/>
            </a:avLst>
          </a:prstGeom>
          <a:solidFill>
            <a:srgbClr val="E1E1DF"/>
          </a:solidFill>
          <a:ln/>
        </p:spPr>
      </p:sp>
      <p:sp>
        <p:nvSpPr>
          <p:cNvPr id="13" name="Shape 9"/>
          <p:cNvSpPr/>
          <p:nvPr/>
        </p:nvSpPr>
        <p:spPr>
          <a:xfrm>
            <a:off x="4387810" y="2976563"/>
            <a:ext cx="368379" cy="368379"/>
          </a:xfrm>
          <a:prstGeom prst="roundRect">
            <a:avLst>
              <a:gd name="adj" fmla="val 248223"/>
            </a:avLst>
          </a:prstGeom>
          <a:solidFill>
            <a:srgbClr val="E1E1DF"/>
          </a:solidFill>
          <a:ln/>
        </p:spPr>
      </p:sp>
      <p:pic>
        <p:nvPicPr>
          <p:cNvPr id="14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98300" y="3087053"/>
            <a:ext cx="147280" cy="147280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826651" y="3467695"/>
            <a:ext cx="1534835" cy="1918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2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Computer Vision</a:t>
            </a:r>
            <a:endParaRPr lang="en-US" sz="1200" dirty="0"/>
          </a:p>
        </p:txBody>
      </p:sp>
      <p:sp>
        <p:nvSpPr>
          <p:cNvPr id="16" name="Text 11"/>
          <p:cNvSpPr/>
          <p:nvPr/>
        </p:nvSpPr>
        <p:spPr>
          <a:xfrm>
            <a:off x="826651" y="3733086"/>
            <a:ext cx="7490698" cy="1963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50" b="1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OpenCV &amp; YOLOv8</a:t>
            </a:r>
            <a:endParaRPr lang="en-US" sz="950" dirty="0"/>
          </a:p>
        </p:txBody>
      </p:sp>
      <p:sp>
        <p:nvSpPr>
          <p:cNvPr id="17" name="Text 12"/>
          <p:cNvSpPr/>
          <p:nvPr/>
        </p:nvSpPr>
        <p:spPr>
          <a:xfrm>
            <a:off x="826651" y="4003000"/>
            <a:ext cx="7490698" cy="1963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State-of-the-art image processing and real-time object detection for precise vegetation segmentation and analysis.</a:t>
            </a:r>
            <a:endParaRPr lang="en-US" sz="950" dirty="0"/>
          </a:p>
        </p:txBody>
      </p:sp>
      <p:sp>
        <p:nvSpPr>
          <p:cNvPr id="18" name="Shape 13"/>
          <p:cNvSpPr/>
          <p:nvPr/>
        </p:nvSpPr>
        <p:spPr>
          <a:xfrm>
            <a:off x="688658" y="4644271"/>
            <a:ext cx="7766685" cy="1176576"/>
          </a:xfrm>
          <a:prstGeom prst="roundRect">
            <a:avLst>
              <a:gd name="adj" fmla="val 6217"/>
            </a:avLst>
          </a:prstGeom>
          <a:solidFill>
            <a:srgbClr val="1D1D1B"/>
          </a:solidFill>
          <a:ln/>
        </p:spPr>
      </p:sp>
      <p:sp>
        <p:nvSpPr>
          <p:cNvPr id="19" name="Shape 14"/>
          <p:cNvSpPr/>
          <p:nvPr/>
        </p:nvSpPr>
        <p:spPr>
          <a:xfrm>
            <a:off x="688658" y="4629031"/>
            <a:ext cx="7766685" cy="60960"/>
          </a:xfrm>
          <a:prstGeom prst="roundRect">
            <a:avLst>
              <a:gd name="adj" fmla="val 30215"/>
            </a:avLst>
          </a:prstGeom>
          <a:solidFill>
            <a:srgbClr val="E1E1DF"/>
          </a:solidFill>
          <a:ln/>
        </p:spPr>
      </p:sp>
      <p:sp>
        <p:nvSpPr>
          <p:cNvPr id="20" name="Shape 15"/>
          <p:cNvSpPr/>
          <p:nvPr/>
        </p:nvSpPr>
        <p:spPr>
          <a:xfrm>
            <a:off x="4387810" y="4460081"/>
            <a:ext cx="368379" cy="368379"/>
          </a:xfrm>
          <a:prstGeom prst="roundRect">
            <a:avLst>
              <a:gd name="adj" fmla="val 248223"/>
            </a:avLst>
          </a:prstGeom>
          <a:solidFill>
            <a:srgbClr val="E1E1DF"/>
          </a:solidFill>
          <a:ln/>
        </p:spPr>
      </p:sp>
      <p:pic>
        <p:nvPicPr>
          <p:cNvPr id="21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498300" y="4570571"/>
            <a:ext cx="147280" cy="147280"/>
          </a:xfrm>
          <a:prstGeom prst="rect">
            <a:avLst/>
          </a:prstGeom>
        </p:spPr>
      </p:pic>
      <p:sp>
        <p:nvSpPr>
          <p:cNvPr id="22" name="Text 16"/>
          <p:cNvSpPr/>
          <p:nvPr/>
        </p:nvSpPr>
        <p:spPr>
          <a:xfrm>
            <a:off x="826651" y="4951214"/>
            <a:ext cx="1534835" cy="1918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2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User Interface</a:t>
            </a:r>
            <a:endParaRPr lang="en-US" sz="1200" dirty="0"/>
          </a:p>
        </p:txBody>
      </p:sp>
      <p:sp>
        <p:nvSpPr>
          <p:cNvPr id="23" name="Text 17"/>
          <p:cNvSpPr/>
          <p:nvPr/>
        </p:nvSpPr>
        <p:spPr>
          <a:xfrm>
            <a:off x="826651" y="5216604"/>
            <a:ext cx="7490698" cy="1963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50" b="1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Streamlit Platform</a:t>
            </a:r>
            <a:endParaRPr lang="en-US" sz="950" dirty="0"/>
          </a:p>
        </p:txBody>
      </p:sp>
      <p:sp>
        <p:nvSpPr>
          <p:cNvPr id="24" name="Text 18"/>
          <p:cNvSpPr/>
          <p:nvPr/>
        </p:nvSpPr>
        <p:spPr>
          <a:xfrm>
            <a:off x="826651" y="5486519"/>
            <a:ext cx="7490698" cy="1963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Intuitive web-based deployment enabling farmers to access AI insights from any device, anywhere in the field.</a:t>
            </a:r>
            <a:endParaRPr lang="en-US" sz="950" dirty="0"/>
          </a:p>
        </p:txBody>
      </p:sp>
      <p:sp>
        <p:nvSpPr>
          <p:cNvPr id="25" name="Shape 19"/>
          <p:cNvSpPr/>
          <p:nvPr/>
        </p:nvSpPr>
        <p:spPr>
          <a:xfrm>
            <a:off x="688658" y="6127790"/>
            <a:ext cx="7766685" cy="1176576"/>
          </a:xfrm>
          <a:prstGeom prst="roundRect">
            <a:avLst>
              <a:gd name="adj" fmla="val 6217"/>
            </a:avLst>
          </a:prstGeom>
          <a:solidFill>
            <a:srgbClr val="1D1D1B"/>
          </a:solidFill>
          <a:ln/>
        </p:spPr>
      </p:sp>
      <p:sp>
        <p:nvSpPr>
          <p:cNvPr id="26" name="Shape 20"/>
          <p:cNvSpPr/>
          <p:nvPr/>
        </p:nvSpPr>
        <p:spPr>
          <a:xfrm>
            <a:off x="688658" y="6112550"/>
            <a:ext cx="7766685" cy="60960"/>
          </a:xfrm>
          <a:prstGeom prst="roundRect">
            <a:avLst>
              <a:gd name="adj" fmla="val 30215"/>
            </a:avLst>
          </a:prstGeom>
          <a:solidFill>
            <a:srgbClr val="E1E1DF"/>
          </a:solidFill>
          <a:ln/>
        </p:spPr>
      </p:sp>
      <p:sp>
        <p:nvSpPr>
          <p:cNvPr id="27" name="Shape 21"/>
          <p:cNvSpPr/>
          <p:nvPr/>
        </p:nvSpPr>
        <p:spPr>
          <a:xfrm>
            <a:off x="4387810" y="5943600"/>
            <a:ext cx="368379" cy="368379"/>
          </a:xfrm>
          <a:prstGeom prst="roundRect">
            <a:avLst>
              <a:gd name="adj" fmla="val 248223"/>
            </a:avLst>
          </a:prstGeom>
          <a:solidFill>
            <a:srgbClr val="E1E1DF"/>
          </a:solidFill>
          <a:ln/>
        </p:spPr>
      </p:sp>
      <p:pic>
        <p:nvPicPr>
          <p:cNvPr id="28" name="Image 4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498300" y="6054090"/>
            <a:ext cx="147280" cy="147280"/>
          </a:xfrm>
          <a:prstGeom prst="rect">
            <a:avLst/>
          </a:prstGeom>
        </p:spPr>
      </p:pic>
      <p:sp>
        <p:nvSpPr>
          <p:cNvPr id="29" name="Text 22"/>
          <p:cNvSpPr/>
          <p:nvPr/>
        </p:nvSpPr>
        <p:spPr>
          <a:xfrm>
            <a:off x="826651" y="6434733"/>
            <a:ext cx="1534835" cy="1918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2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Data Visualization</a:t>
            </a:r>
            <a:endParaRPr lang="en-US" sz="1200" dirty="0"/>
          </a:p>
        </p:txBody>
      </p:sp>
      <p:sp>
        <p:nvSpPr>
          <p:cNvPr id="30" name="Text 23"/>
          <p:cNvSpPr/>
          <p:nvPr/>
        </p:nvSpPr>
        <p:spPr>
          <a:xfrm>
            <a:off x="826651" y="6700123"/>
            <a:ext cx="7490698" cy="1963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50" b="1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Matplotlib &amp; Plotly</a:t>
            </a:r>
            <a:endParaRPr lang="en-US" sz="950" dirty="0"/>
          </a:p>
        </p:txBody>
      </p:sp>
      <p:sp>
        <p:nvSpPr>
          <p:cNvPr id="31" name="Text 24"/>
          <p:cNvSpPr/>
          <p:nvPr/>
        </p:nvSpPr>
        <p:spPr>
          <a:xfrm>
            <a:off x="826651" y="6970038"/>
            <a:ext cx="7490698" cy="1963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Interactive, publication-ready visualizations that transform complex data into clear, actionable agricultural intelligence.</a:t>
            </a:r>
            <a:endParaRPr lang="en-US" sz="9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63429" y="599956"/>
            <a:ext cx="1585793" cy="409932"/>
          </a:xfrm>
          <a:prstGeom prst="roundRect">
            <a:avLst>
              <a:gd name="adj" fmla="val 6386"/>
            </a:avLst>
          </a:prstGeom>
          <a:solidFill>
            <a:srgbClr val="272725"/>
          </a:solidFill>
          <a:ln/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4278" y="717709"/>
            <a:ext cx="174427" cy="17442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155859" y="665321"/>
            <a:ext cx="1062514" cy="279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INNOVATION</a:t>
            </a:r>
            <a:endParaRPr lang="en-US" sz="1350" dirty="0"/>
          </a:p>
        </p:txBody>
      </p:sp>
      <p:sp>
        <p:nvSpPr>
          <p:cNvPr id="5" name="Text 2"/>
          <p:cNvSpPr/>
          <p:nvPr/>
        </p:nvSpPr>
        <p:spPr>
          <a:xfrm>
            <a:off x="763429" y="1097042"/>
            <a:ext cx="10871121" cy="6816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50"/>
              </a:lnSpc>
              <a:buNone/>
            </a:pPr>
            <a:r>
              <a:rPr lang="en-US" sz="425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A Comprehensive AI-Powered Platform</a:t>
            </a:r>
            <a:endParaRPr lang="en-US" sz="4250" dirty="0"/>
          </a:p>
        </p:txBody>
      </p:sp>
      <p:sp>
        <p:nvSpPr>
          <p:cNvPr id="6" name="Shape 3"/>
          <p:cNvSpPr/>
          <p:nvPr/>
        </p:nvSpPr>
        <p:spPr>
          <a:xfrm>
            <a:off x="763429" y="2105858"/>
            <a:ext cx="4222433" cy="2827258"/>
          </a:xfrm>
          <a:prstGeom prst="roundRect">
            <a:avLst>
              <a:gd name="adj" fmla="val 1157"/>
            </a:avLst>
          </a:prstGeom>
          <a:solidFill>
            <a:srgbClr val="3C3C3A"/>
          </a:solidFill>
          <a:ln/>
        </p:spPr>
      </p:sp>
      <p:sp>
        <p:nvSpPr>
          <p:cNvPr id="7" name="Shape 4"/>
          <p:cNvSpPr/>
          <p:nvPr/>
        </p:nvSpPr>
        <p:spPr>
          <a:xfrm>
            <a:off x="981551" y="2323981"/>
            <a:ext cx="654368" cy="654368"/>
          </a:xfrm>
          <a:prstGeom prst="roundRect">
            <a:avLst>
              <a:gd name="adj" fmla="val 13972391"/>
            </a:avLst>
          </a:prstGeom>
          <a:solidFill>
            <a:srgbClr val="1F1F1E"/>
          </a:solidFill>
          <a:ln/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61455" y="2503884"/>
            <a:ext cx="294442" cy="294442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981551" y="3196471"/>
            <a:ext cx="2726769" cy="3407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Web-Based Access</a:t>
            </a:r>
            <a:endParaRPr lang="en-US" sz="2100" dirty="0"/>
          </a:p>
        </p:txBody>
      </p:sp>
      <p:sp>
        <p:nvSpPr>
          <p:cNvPr id="10" name="Text 6"/>
          <p:cNvSpPr/>
          <p:nvPr/>
        </p:nvSpPr>
        <p:spPr>
          <a:xfrm>
            <a:off x="981551" y="3668078"/>
            <a:ext cx="3786188" cy="10469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Deploy anywhere with cloud-powered intelligence accessible from desktop or mobile devices</a:t>
            </a:r>
            <a:endParaRPr lang="en-US" sz="1700" dirty="0"/>
          </a:p>
        </p:txBody>
      </p:sp>
      <p:sp>
        <p:nvSpPr>
          <p:cNvPr id="11" name="Shape 7"/>
          <p:cNvSpPr/>
          <p:nvPr/>
        </p:nvSpPr>
        <p:spPr>
          <a:xfrm>
            <a:off x="5203984" y="2105858"/>
            <a:ext cx="4222433" cy="2827258"/>
          </a:xfrm>
          <a:prstGeom prst="roundRect">
            <a:avLst>
              <a:gd name="adj" fmla="val 1157"/>
            </a:avLst>
          </a:prstGeom>
          <a:solidFill>
            <a:srgbClr val="3C3C3A"/>
          </a:solidFill>
          <a:ln/>
        </p:spPr>
      </p:sp>
      <p:sp>
        <p:nvSpPr>
          <p:cNvPr id="12" name="Shape 8"/>
          <p:cNvSpPr/>
          <p:nvPr/>
        </p:nvSpPr>
        <p:spPr>
          <a:xfrm>
            <a:off x="5422106" y="2323981"/>
            <a:ext cx="654368" cy="654368"/>
          </a:xfrm>
          <a:prstGeom prst="roundRect">
            <a:avLst>
              <a:gd name="adj" fmla="val 13972391"/>
            </a:avLst>
          </a:prstGeom>
          <a:solidFill>
            <a:srgbClr val="1A1A1A"/>
          </a:solidFill>
          <a:ln/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602010" y="2503884"/>
            <a:ext cx="294442" cy="294442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5422106" y="3196471"/>
            <a:ext cx="2726769" cy="3407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Soil Prediction</a:t>
            </a:r>
            <a:endParaRPr lang="en-US" sz="2100" dirty="0"/>
          </a:p>
        </p:txBody>
      </p:sp>
      <p:sp>
        <p:nvSpPr>
          <p:cNvPr id="15" name="Text 10"/>
          <p:cNvSpPr/>
          <p:nvPr/>
        </p:nvSpPr>
        <p:spPr>
          <a:xfrm>
            <a:off x="5422106" y="3668078"/>
            <a:ext cx="3786188" cy="10469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Multi-class classification with confidence scores for precise soil type identification</a:t>
            </a:r>
            <a:endParaRPr lang="en-US" sz="1700" dirty="0"/>
          </a:p>
        </p:txBody>
      </p:sp>
      <p:sp>
        <p:nvSpPr>
          <p:cNvPr id="16" name="Shape 11"/>
          <p:cNvSpPr/>
          <p:nvPr/>
        </p:nvSpPr>
        <p:spPr>
          <a:xfrm>
            <a:off x="9644539" y="2105858"/>
            <a:ext cx="4222433" cy="2827258"/>
          </a:xfrm>
          <a:prstGeom prst="roundRect">
            <a:avLst>
              <a:gd name="adj" fmla="val 1157"/>
            </a:avLst>
          </a:prstGeom>
          <a:solidFill>
            <a:srgbClr val="3C3C3A"/>
          </a:solidFill>
          <a:ln/>
        </p:spPr>
      </p:sp>
      <p:sp>
        <p:nvSpPr>
          <p:cNvPr id="17" name="Shape 12"/>
          <p:cNvSpPr/>
          <p:nvPr/>
        </p:nvSpPr>
        <p:spPr>
          <a:xfrm>
            <a:off x="9862661" y="2323981"/>
            <a:ext cx="654368" cy="654368"/>
          </a:xfrm>
          <a:prstGeom prst="roundRect">
            <a:avLst>
              <a:gd name="adj" fmla="val 13972391"/>
            </a:avLst>
          </a:prstGeom>
          <a:solidFill>
            <a:srgbClr val="1F1F1E"/>
          </a:solidFill>
          <a:ln/>
        </p:spPr>
      </p:sp>
      <p:pic>
        <p:nvPicPr>
          <p:cNvPr id="18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042565" y="2503884"/>
            <a:ext cx="294442" cy="294442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9862661" y="3196471"/>
            <a:ext cx="2757607" cy="3407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Vegetation Mapping</a:t>
            </a:r>
            <a:endParaRPr lang="en-US" sz="2100" dirty="0"/>
          </a:p>
        </p:txBody>
      </p:sp>
      <p:sp>
        <p:nvSpPr>
          <p:cNvPr id="20" name="Text 14"/>
          <p:cNvSpPr/>
          <p:nvPr/>
        </p:nvSpPr>
        <p:spPr>
          <a:xfrm>
            <a:off x="9862661" y="3668078"/>
            <a:ext cx="3786188" cy="10469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Pixel-perfect segmentation delivers accurate coverage analysis and health monitoring</a:t>
            </a:r>
            <a:endParaRPr lang="en-US" sz="1700" dirty="0"/>
          </a:p>
        </p:txBody>
      </p:sp>
      <p:sp>
        <p:nvSpPr>
          <p:cNvPr id="21" name="Shape 15"/>
          <p:cNvSpPr/>
          <p:nvPr/>
        </p:nvSpPr>
        <p:spPr>
          <a:xfrm>
            <a:off x="763429" y="5151239"/>
            <a:ext cx="6442710" cy="2478286"/>
          </a:xfrm>
          <a:prstGeom prst="roundRect">
            <a:avLst>
              <a:gd name="adj" fmla="val 1320"/>
            </a:avLst>
          </a:prstGeom>
          <a:solidFill>
            <a:srgbClr val="3C3C3A"/>
          </a:solidFill>
          <a:ln/>
        </p:spPr>
      </p:sp>
      <p:sp>
        <p:nvSpPr>
          <p:cNvPr id="22" name="Shape 16"/>
          <p:cNvSpPr/>
          <p:nvPr/>
        </p:nvSpPr>
        <p:spPr>
          <a:xfrm>
            <a:off x="981551" y="5369362"/>
            <a:ext cx="654368" cy="654368"/>
          </a:xfrm>
          <a:prstGeom prst="roundRect">
            <a:avLst>
              <a:gd name="adj" fmla="val 13972391"/>
            </a:avLst>
          </a:prstGeom>
          <a:solidFill>
            <a:srgbClr val="1A1A1A"/>
          </a:solidFill>
          <a:ln/>
        </p:spPr>
      </p:sp>
      <p:pic>
        <p:nvPicPr>
          <p:cNvPr id="23" name="Image 4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61455" y="5549265"/>
            <a:ext cx="294442" cy="294442"/>
          </a:xfrm>
          <a:prstGeom prst="rect">
            <a:avLst/>
          </a:prstGeom>
        </p:spPr>
      </p:pic>
      <p:sp>
        <p:nvSpPr>
          <p:cNvPr id="24" name="Text 17"/>
          <p:cNvSpPr/>
          <p:nvPr/>
        </p:nvSpPr>
        <p:spPr>
          <a:xfrm>
            <a:off x="981551" y="6241852"/>
            <a:ext cx="2726769" cy="3407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Visual Overlay</a:t>
            </a:r>
            <a:endParaRPr lang="en-US" sz="2100" dirty="0"/>
          </a:p>
        </p:txBody>
      </p:sp>
      <p:sp>
        <p:nvSpPr>
          <p:cNvPr id="25" name="Text 18"/>
          <p:cNvSpPr/>
          <p:nvPr/>
        </p:nvSpPr>
        <p:spPr>
          <a:xfrm>
            <a:off x="981551" y="6713458"/>
            <a:ext cx="6006465" cy="6979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Intuitive overlay visualization combines soil and vegetation data for holistic field understanding</a:t>
            </a:r>
            <a:endParaRPr lang="en-US" sz="1700" dirty="0"/>
          </a:p>
        </p:txBody>
      </p:sp>
      <p:sp>
        <p:nvSpPr>
          <p:cNvPr id="26" name="Shape 19"/>
          <p:cNvSpPr/>
          <p:nvPr/>
        </p:nvSpPr>
        <p:spPr>
          <a:xfrm>
            <a:off x="7424261" y="5151239"/>
            <a:ext cx="6442710" cy="2478286"/>
          </a:xfrm>
          <a:prstGeom prst="roundRect">
            <a:avLst>
              <a:gd name="adj" fmla="val 1320"/>
            </a:avLst>
          </a:prstGeom>
          <a:solidFill>
            <a:srgbClr val="3C3C3A"/>
          </a:solidFill>
          <a:ln/>
        </p:spPr>
      </p:sp>
      <p:sp>
        <p:nvSpPr>
          <p:cNvPr id="27" name="Shape 20"/>
          <p:cNvSpPr/>
          <p:nvPr/>
        </p:nvSpPr>
        <p:spPr>
          <a:xfrm>
            <a:off x="7642384" y="5369362"/>
            <a:ext cx="654368" cy="654368"/>
          </a:xfrm>
          <a:prstGeom prst="roundRect">
            <a:avLst>
              <a:gd name="adj" fmla="val 13972391"/>
            </a:avLst>
          </a:prstGeom>
          <a:solidFill>
            <a:srgbClr val="1F1F1E"/>
          </a:solidFill>
          <a:ln/>
        </p:spPr>
      </p:sp>
      <p:pic>
        <p:nvPicPr>
          <p:cNvPr id="28" name="Image 5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822287" y="5549265"/>
            <a:ext cx="294442" cy="294442"/>
          </a:xfrm>
          <a:prstGeom prst="rect">
            <a:avLst/>
          </a:prstGeom>
        </p:spPr>
      </p:pic>
      <p:sp>
        <p:nvSpPr>
          <p:cNvPr id="29" name="Text 21"/>
          <p:cNvSpPr/>
          <p:nvPr/>
        </p:nvSpPr>
        <p:spPr>
          <a:xfrm>
            <a:off x="7642384" y="6241852"/>
            <a:ext cx="3355181" cy="3407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Comprehensive Reports</a:t>
            </a:r>
            <a:endParaRPr lang="en-US" sz="2100" dirty="0"/>
          </a:p>
        </p:txBody>
      </p:sp>
      <p:sp>
        <p:nvSpPr>
          <p:cNvPr id="30" name="Text 22"/>
          <p:cNvSpPr/>
          <p:nvPr/>
        </p:nvSpPr>
        <p:spPr>
          <a:xfrm>
            <a:off x="7642384" y="6713458"/>
            <a:ext cx="6006465" cy="6979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Generate detailed PDF reports with insights, visualizations, and actionable recommendations</a:t>
            </a:r>
            <a:endParaRPr lang="en-US" sz="17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EEF02AE-5DEA-4906-145A-210953CFC164}"/>
              </a:ext>
            </a:extLst>
          </p:cNvPr>
          <p:cNvSpPr txBox="1"/>
          <p:nvPr/>
        </p:nvSpPr>
        <p:spPr>
          <a:xfrm>
            <a:off x="12658725" y="7760374"/>
            <a:ext cx="1800225" cy="354926"/>
          </a:xfrm>
          <a:prstGeom prst="rect">
            <a:avLst/>
          </a:prstGeom>
          <a:solidFill>
            <a:srgbClr val="1D1D1B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B22F9B2-6247-AA25-5AD8-1EF8687D704B}"/>
              </a:ext>
            </a:extLst>
          </p:cNvPr>
          <p:cNvSpPr txBox="1"/>
          <p:nvPr/>
        </p:nvSpPr>
        <p:spPr>
          <a:xfrm>
            <a:off x="12658725" y="7760374"/>
            <a:ext cx="1905000" cy="354926"/>
          </a:xfrm>
          <a:prstGeom prst="rect">
            <a:avLst/>
          </a:prstGeom>
          <a:solidFill>
            <a:srgbClr val="1D1D1B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905125" y="383500"/>
            <a:ext cx="8820031" cy="8715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70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Actionable Insights Through Advanced Visualization</a:t>
            </a:r>
            <a:endParaRPr lang="en-US" sz="2700" dirty="0"/>
          </a:p>
        </p:txBody>
      </p:sp>
      <p:sp>
        <p:nvSpPr>
          <p:cNvPr id="3" name="Text 1"/>
          <p:cNvSpPr/>
          <p:nvPr/>
        </p:nvSpPr>
        <p:spPr>
          <a:xfrm>
            <a:off x="2905125" y="1603534"/>
            <a:ext cx="3122533" cy="2614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Soil Classification Confidence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2905125" y="2004417"/>
            <a:ext cx="4697968" cy="6690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0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Our ResNet50 model delivers precise soil type predictions with transparent confidence metrics, enabling farmers to make informed decisions about crop selection and soil amendments.</a:t>
            </a:r>
            <a:endParaRPr lang="en-US" sz="1050" dirty="0"/>
          </a:p>
        </p:txBody>
      </p:sp>
      <p:sp>
        <p:nvSpPr>
          <p:cNvPr id="6" name="Text 3"/>
          <p:cNvSpPr/>
          <p:nvPr/>
        </p:nvSpPr>
        <p:spPr>
          <a:xfrm>
            <a:off x="7950756" y="1603534"/>
            <a:ext cx="2091690" cy="2614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Explainable AI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7950756" y="2004417"/>
            <a:ext cx="3781901" cy="8920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0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Grad-CAM heatmaps reveal exactly which image features drive our predictions, building trust through transparency and enabling agronomists to validate AI decisions.</a:t>
            </a:r>
            <a:endParaRPr lang="en-US" sz="1050" dirty="0"/>
          </a:p>
        </p:txBody>
      </p:sp>
      <p:sp>
        <p:nvSpPr>
          <p:cNvPr id="9" name="Shape 5"/>
          <p:cNvSpPr/>
          <p:nvPr/>
        </p:nvSpPr>
        <p:spPr>
          <a:xfrm>
            <a:off x="2905125" y="7218379"/>
            <a:ext cx="8820031" cy="25003"/>
          </a:xfrm>
          <a:prstGeom prst="rect">
            <a:avLst/>
          </a:prstGeom>
          <a:solidFill>
            <a:srgbClr val="C9C9C0">
              <a:alpha val="50000"/>
            </a:srgbClr>
          </a:solidFill>
          <a:ln/>
        </p:spPr>
      </p:sp>
      <p:sp>
        <p:nvSpPr>
          <p:cNvPr id="10" name="Text 6"/>
          <p:cNvSpPr/>
          <p:nvPr/>
        </p:nvSpPr>
        <p:spPr>
          <a:xfrm>
            <a:off x="2905125" y="7400092"/>
            <a:ext cx="8820031" cy="4460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050" b="1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Vegetation Segmentation:</a:t>
            </a:r>
            <a:r>
              <a:rPr lang="en-US" sz="10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Binary masks and overlay images provide precise vegetation coverage estimates, helping farmers monitor crop health, identify problem areas, and optimize irrigation strategies.</a:t>
            </a:r>
            <a:endParaRPr lang="en-US" sz="105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34488BE-524B-E12C-A818-1A2109BBA1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0756" y="2964534"/>
            <a:ext cx="3781901" cy="396274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F60D5CB-8BAA-150E-664A-748488791F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0977" y="2896433"/>
            <a:ext cx="5298573" cy="303548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A1CE46E-9B85-92A4-BBDE-0E841C92A18A}"/>
              </a:ext>
            </a:extLst>
          </p:cNvPr>
          <p:cNvSpPr txBox="1"/>
          <p:nvPr/>
        </p:nvSpPr>
        <p:spPr>
          <a:xfrm>
            <a:off x="12658725" y="7760374"/>
            <a:ext cx="1800225" cy="354926"/>
          </a:xfrm>
          <a:prstGeom prst="rect">
            <a:avLst/>
          </a:prstGeom>
          <a:solidFill>
            <a:srgbClr val="1D1D1B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3BF8B7-4020-2167-F5DF-B953F9BB6C46}"/>
              </a:ext>
            </a:extLst>
          </p:cNvPr>
          <p:cNvSpPr txBox="1"/>
          <p:nvPr/>
        </p:nvSpPr>
        <p:spPr>
          <a:xfrm>
            <a:off x="12658725" y="7760374"/>
            <a:ext cx="1905000" cy="354926"/>
          </a:xfrm>
          <a:prstGeom prst="rect">
            <a:avLst/>
          </a:prstGeom>
          <a:solidFill>
            <a:srgbClr val="1D1D1B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E5DA8E1-9725-07FE-4668-F2789644EB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61925"/>
            <a:ext cx="14630400" cy="859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9221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579715" y="1242536"/>
            <a:ext cx="886182" cy="311229"/>
          </a:xfrm>
          <a:prstGeom prst="roundRect">
            <a:avLst>
              <a:gd name="adj" fmla="val 6386"/>
            </a:avLst>
          </a:prstGeom>
          <a:solidFill>
            <a:srgbClr val="272725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9013" y="1331952"/>
            <a:ext cx="132398" cy="13239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77610" y="1292185"/>
            <a:ext cx="488990" cy="2119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IMPACT</a:t>
            </a:r>
            <a:endParaRPr lang="en-US" sz="1000" dirty="0"/>
          </a:p>
        </p:txBody>
      </p:sp>
      <p:sp>
        <p:nvSpPr>
          <p:cNvPr id="6" name="Text 2"/>
          <p:cNvSpPr/>
          <p:nvPr/>
        </p:nvSpPr>
        <p:spPr>
          <a:xfrm>
            <a:off x="579715" y="1619964"/>
            <a:ext cx="7712869" cy="5175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50"/>
              </a:lnSpc>
              <a:buNone/>
            </a:pPr>
            <a:r>
              <a:rPr lang="en-US" sz="325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Transforming Agriculture Through AI</a:t>
            </a:r>
            <a:endParaRPr lang="en-US" sz="3250" dirty="0"/>
          </a:p>
        </p:txBody>
      </p:sp>
      <p:sp>
        <p:nvSpPr>
          <p:cNvPr id="7" name="Text 3"/>
          <p:cNvSpPr/>
          <p:nvPr/>
        </p:nvSpPr>
        <p:spPr>
          <a:xfrm>
            <a:off x="579715" y="2468642"/>
            <a:ext cx="2523530" cy="5464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300"/>
              </a:lnSpc>
              <a:buNone/>
            </a:pPr>
            <a:r>
              <a:rPr lang="en-US" sz="43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94%</a:t>
            </a:r>
            <a:endParaRPr lang="en-US" sz="4300" dirty="0"/>
          </a:p>
        </p:txBody>
      </p:sp>
      <p:sp>
        <p:nvSpPr>
          <p:cNvPr id="8" name="Text 4"/>
          <p:cNvSpPr/>
          <p:nvPr/>
        </p:nvSpPr>
        <p:spPr>
          <a:xfrm>
            <a:off x="620792" y="3222069"/>
            <a:ext cx="2441377" cy="2587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16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Classification Accuracy</a:t>
            </a:r>
            <a:endParaRPr lang="en-US" sz="1600" dirty="0"/>
          </a:p>
        </p:txBody>
      </p:sp>
      <p:sp>
        <p:nvSpPr>
          <p:cNvPr id="9" name="Text 5"/>
          <p:cNvSpPr/>
          <p:nvPr/>
        </p:nvSpPr>
        <p:spPr>
          <a:xfrm>
            <a:off x="579715" y="3580090"/>
            <a:ext cx="2523530" cy="5298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r>
              <a:rPr lang="en-US" sz="13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Precise soil type identification powered by deep learning</a:t>
            </a:r>
            <a:endParaRPr lang="en-US" sz="1300" dirty="0"/>
          </a:p>
        </p:txBody>
      </p:sp>
      <p:sp>
        <p:nvSpPr>
          <p:cNvPr id="10" name="Text 6"/>
          <p:cNvSpPr/>
          <p:nvPr/>
        </p:nvSpPr>
        <p:spPr>
          <a:xfrm>
            <a:off x="3310176" y="2468642"/>
            <a:ext cx="2523530" cy="5464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300"/>
              </a:lnSpc>
              <a:buNone/>
            </a:pPr>
            <a:r>
              <a:rPr lang="en-US" sz="43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87%</a:t>
            </a:r>
            <a:endParaRPr lang="en-US" sz="4300" dirty="0"/>
          </a:p>
        </p:txBody>
      </p:sp>
      <p:sp>
        <p:nvSpPr>
          <p:cNvPr id="11" name="Text 7"/>
          <p:cNvSpPr/>
          <p:nvPr/>
        </p:nvSpPr>
        <p:spPr>
          <a:xfrm>
            <a:off x="3310176" y="3222069"/>
            <a:ext cx="2523530" cy="5174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16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Segmentation Precision</a:t>
            </a:r>
            <a:endParaRPr lang="en-US" sz="1600" dirty="0"/>
          </a:p>
        </p:txBody>
      </p:sp>
      <p:sp>
        <p:nvSpPr>
          <p:cNvPr id="12" name="Text 8"/>
          <p:cNvSpPr/>
          <p:nvPr/>
        </p:nvSpPr>
        <p:spPr>
          <a:xfrm>
            <a:off x="3310176" y="3838813"/>
            <a:ext cx="2523530" cy="5298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r>
              <a:rPr lang="en-US" sz="13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Reliable vegetation coverage estimation for crop monitoring</a:t>
            </a:r>
            <a:endParaRPr lang="en-US" sz="1300" dirty="0"/>
          </a:p>
        </p:txBody>
      </p:sp>
      <p:sp>
        <p:nvSpPr>
          <p:cNvPr id="13" name="Text 9"/>
          <p:cNvSpPr/>
          <p:nvPr/>
        </p:nvSpPr>
        <p:spPr>
          <a:xfrm>
            <a:off x="6040636" y="2468642"/>
            <a:ext cx="2523530" cy="5464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300"/>
              </a:lnSpc>
              <a:buNone/>
            </a:pPr>
            <a:r>
              <a:rPr lang="en-US" sz="43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10x</a:t>
            </a:r>
            <a:endParaRPr lang="en-US" sz="4300" dirty="0"/>
          </a:p>
        </p:txBody>
      </p:sp>
      <p:sp>
        <p:nvSpPr>
          <p:cNvPr id="14" name="Text 10"/>
          <p:cNvSpPr/>
          <p:nvPr/>
        </p:nvSpPr>
        <p:spPr>
          <a:xfrm>
            <a:off x="6267212" y="3222069"/>
            <a:ext cx="2070378" cy="2587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16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Faster Analysis</a:t>
            </a:r>
            <a:endParaRPr lang="en-US" sz="1600" dirty="0"/>
          </a:p>
        </p:txBody>
      </p:sp>
      <p:sp>
        <p:nvSpPr>
          <p:cNvPr id="15" name="Text 11"/>
          <p:cNvSpPr/>
          <p:nvPr/>
        </p:nvSpPr>
        <p:spPr>
          <a:xfrm>
            <a:off x="6040636" y="3580090"/>
            <a:ext cx="2523530" cy="79474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r>
              <a:rPr lang="en-US" sz="13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Automated processing eliminates manual inspection delays</a:t>
            </a:r>
            <a:endParaRPr lang="en-US" sz="1300" dirty="0"/>
          </a:p>
        </p:txBody>
      </p:sp>
      <p:sp>
        <p:nvSpPr>
          <p:cNvPr id="16" name="Text 12"/>
          <p:cNvSpPr/>
          <p:nvPr/>
        </p:nvSpPr>
        <p:spPr>
          <a:xfrm>
            <a:off x="579715" y="4726781"/>
            <a:ext cx="3790236" cy="6210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Building Trust with Explainable AI</a:t>
            </a:r>
            <a:endParaRPr lang="en-US" sz="1950" dirty="0"/>
          </a:p>
        </p:txBody>
      </p:sp>
      <p:sp>
        <p:nvSpPr>
          <p:cNvPr id="17" name="Text 13"/>
          <p:cNvSpPr/>
          <p:nvPr/>
        </p:nvSpPr>
        <p:spPr>
          <a:xfrm>
            <a:off x="579715" y="5513427"/>
            <a:ext cx="3790236" cy="13245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Grad-CAM visualizations and confidence scores demystify AI decisions, empowering farmers to trust and act on our insights. Transparency drives adoption and improves agricultural outcomes.</a:t>
            </a:r>
            <a:endParaRPr lang="en-US" sz="1300" dirty="0"/>
          </a:p>
        </p:txBody>
      </p:sp>
      <p:sp>
        <p:nvSpPr>
          <p:cNvPr id="18" name="Text 14"/>
          <p:cNvSpPr/>
          <p:nvPr/>
        </p:nvSpPr>
        <p:spPr>
          <a:xfrm>
            <a:off x="4781669" y="4726781"/>
            <a:ext cx="3689033" cy="3105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Production-Ready &amp; Scalable</a:t>
            </a:r>
            <a:endParaRPr lang="en-US" sz="1950" dirty="0"/>
          </a:p>
        </p:txBody>
      </p:sp>
      <p:sp>
        <p:nvSpPr>
          <p:cNvPr id="19" name="Text 15"/>
          <p:cNvSpPr/>
          <p:nvPr/>
        </p:nvSpPr>
        <p:spPr>
          <a:xfrm>
            <a:off x="4781669" y="5202912"/>
            <a:ext cx="3790236" cy="13245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Our platform is built for real-world deployment with a scalable architecture that grows with your operation. From small farms to enterprise agriculture, AgroVision AI delivers consistent performance.</a:t>
            </a:r>
            <a:endParaRPr lang="en-US" sz="130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29BA2734-ED05-CDAE-BAA0-2D8BDB22DD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14630400" cy="840105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76C7908-6F2F-8D9A-6F66-6D264DC7EF11}"/>
              </a:ext>
            </a:extLst>
          </p:cNvPr>
          <p:cNvSpPr txBox="1"/>
          <p:nvPr/>
        </p:nvSpPr>
        <p:spPr>
          <a:xfrm>
            <a:off x="1076325" y="2686050"/>
            <a:ext cx="133254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 Black" panose="020B0A04020102020204" pitchFamily="34" charset="0"/>
              </a:rPr>
              <a:t>Live Demo – </a:t>
            </a:r>
            <a:r>
              <a:rPr lang="en-US" sz="2000" b="1" dirty="0">
                <a:solidFill>
                  <a:schemeClr val="bg1"/>
                </a:solidFill>
                <a:latin typeface="Arial Black" panose="020B0A04020102020204" pitchFamily="34" charset="0"/>
              </a:rPr>
              <a:t>https://archilogicalmappingui-ghgvrpkd29qhwrgmcerkyo.streamlit.app/</a:t>
            </a:r>
          </a:p>
          <a:p>
            <a:endParaRPr lang="en-US" sz="2400" b="1" dirty="0">
              <a:solidFill>
                <a:schemeClr val="bg1"/>
              </a:solidFill>
              <a:latin typeface="Arial Black" panose="020B0A04020102020204" pitchFamily="34" charset="0"/>
            </a:endParaRPr>
          </a:p>
          <a:p>
            <a:r>
              <a:rPr lang="en-US" sz="2400" b="1" dirty="0" err="1">
                <a:solidFill>
                  <a:schemeClr val="bg1"/>
                </a:solidFill>
                <a:latin typeface="Arial Black" panose="020B0A04020102020204" pitchFamily="34" charset="0"/>
              </a:rPr>
              <a:t>Github</a:t>
            </a:r>
            <a:r>
              <a:rPr lang="en-US" sz="2400" b="1" dirty="0">
                <a:solidFill>
                  <a:schemeClr val="bg1"/>
                </a:solidFill>
                <a:latin typeface="Arial Black" panose="020B0A04020102020204" pitchFamily="34" charset="0"/>
              </a:rPr>
              <a:t> Demo - </a:t>
            </a:r>
            <a:r>
              <a:rPr lang="en-US" sz="2000" b="1" dirty="0">
                <a:solidFill>
                  <a:schemeClr val="bg1"/>
                </a:solidFill>
                <a:latin typeface="Arial Black" panose="020B0A04020102020204" pitchFamily="34" charset="0"/>
              </a:rPr>
              <a:t>https://github.com/ShubhamS2005/AIDriven-Archaeological-Site-Mapping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8D2DBA-9EB3-141B-3B7E-218A4A586829}"/>
              </a:ext>
            </a:extLst>
          </p:cNvPr>
          <p:cNvSpPr txBox="1"/>
          <p:nvPr/>
        </p:nvSpPr>
        <p:spPr>
          <a:xfrm>
            <a:off x="12658725" y="7760374"/>
            <a:ext cx="1905000" cy="354926"/>
          </a:xfrm>
          <a:prstGeom prst="rect">
            <a:avLst/>
          </a:prstGeom>
          <a:solidFill>
            <a:srgbClr val="1D1D1B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78683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547</Words>
  <Application>Microsoft Office PowerPoint</Application>
  <PresentationFormat>Custom</PresentationFormat>
  <Paragraphs>81</Paragraphs>
  <Slides>9</Slides>
  <Notes>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lastModifiedBy>shubham srivastava</cp:lastModifiedBy>
  <cp:revision>5</cp:revision>
  <dcterms:created xsi:type="dcterms:W3CDTF">2026-01-06T07:25:22Z</dcterms:created>
  <dcterms:modified xsi:type="dcterms:W3CDTF">2026-01-06T10:19:37Z</dcterms:modified>
</cp:coreProperties>
</file>